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74" r:id="rId3"/>
    <p:sldId id="275" r:id="rId4"/>
    <p:sldId id="276" r:id="rId5"/>
    <p:sldId id="277" r:id="rId6"/>
    <p:sldId id="257" r:id="rId7"/>
    <p:sldId id="258" r:id="rId8"/>
    <p:sldId id="259" r:id="rId9"/>
    <p:sldId id="278" r:id="rId10"/>
    <p:sldId id="265" r:id="rId11"/>
    <p:sldId id="266" r:id="rId12"/>
    <p:sldId id="267" r:id="rId13"/>
    <p:sldId id="268" r:id="rId14"/>
    <p:sldId id="269" r:id="rId15"/>
    <p:sldId id="270" r:id="rId16"/>
    <p:sldId id="279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4AA0F3F7-8811-4694-9782-0A0BBD6CD442}">
  <a:tblStyle styleId="{4AA0F3F7-8811-4694-9782-0A0BBD6CD4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93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31863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402bfd8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402bfd8d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402bfd8d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402bfd8d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402bfd8d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402bfd8d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af2bd4a3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af2bd4a3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af2bd4a3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af2bd4a3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af2bd4a3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af2bd4a3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f2bd4a3b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f2bd4a3b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af2bd4a3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af2bd4a3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af2bd4a3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af2bd4a3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1984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Using Visuals: Writing Captions and Headings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215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Transferable Knowledge for Presenters and Writers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Structure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 smtClean="0"/>
              <a:t>What Is it? </a:t>
            </a:r>
          </a:p>
          <a:p>
            <a:r>
              <a:rPr lang="en-US" dirty="0" smtClean="0"/>
              <a:t>Using the same grammatical structure and pattern: </a:t>
            </a:r>
          </a:p>
          <a:p>
            <a:pPr lvl="1"/>
            <a:r>
              <a:rPr lang="en-US" sz="1800" dirty="0" smtClean="0">
                <a:solidFill>
                  <a:srgbClr val="3366FF"/>
                </a:solidFill>
              </a:rPr>
              <a:t>How to write a good paper</a:t>
            </a:r>
          </a:p>
          <a:p>
            <a:pPr lvl="1"/>
            <a:r>
              <a:rPr lang="en-US" sz="1800" dirty="0" smtClean="0">
                <a:solidFill>
                  <a:srgbClr val="3366FF"/>
                </a:solidFill>
              </a:rPr>
              <a:t>How to get a good grade</a:t>
            </a:r>
          </a:p>
          <a:p>
            <a:pPr lvl="1"/>
            <a:r>
              <a:rPr lang="en-US" sz="1800" dirty="0" smtClean="0">
                <a:solidFill>
                  <a:srgbClr val="3366FF"/>
                </a:solidFill>
              </a:rPr>
              <a:t>How to lose weight fast</a:t>
            </a:r>
          </a:p>
          <a:p>
            <a:pPr lvl="1"/>
            <a:r>
              <a:rPr lang="en-US" sz="1800" dirty="0" smtClean="0">
                <a:solidFill>
                  <a:srgbClr val="FF6600"/>
                </a:solidFill>
              </a:rPr>
              <a:t>Finding money for students who need help </a:t>
            </a:r>
          </a:p>
          <a:p>
            <a:pPr lvl="1"/>
            <a:r>
              <a:rPr lang="en-US" sz="1800" dirty="0" smtClean="0">
                <a:solidFill>
                  <a:srgbClr val="FF6600"/>
                </a:solidFill>
              </a:rPr>
              <a:t>Investing in bad economic times 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6471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Structure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071534" cy="3416400"/>
          </a:xfrm>
        </p:spPr>
        <p:txBody>
          <a:bodyPr/>
          <a:lstStyle/>
          <a:p>
            <a:pPr lvl="1"/>
            <a:r>
              <a:rPr lang="en-US" sz="2400" dirty="0">
                <a:solidFill>
                  <a:schemeClr val="tx1"/>
                </a:solidFill>
              </a:rPr>
              <a:t>How to write a good paper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How to get a good grade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How to lose weight fast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4383234" y="1152475"/>
            <a:ext cx="4071534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Writing a Good Paper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Get a Good Grade 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What You Can Do to Lose Weight 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625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Headings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 sections are there in your report? Decide. </a:t>
            </a:r>
          </a:p>
          <a:p>
            <a:r>
              <a:rPr lang="en-US" dirty="0" smtClean="0"/>
              <a:t>Write headings for 3 different sections of your report.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82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Writing Headings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Clear</a:t>
            </a:r>
          </a:p>
          <a:p>
            <a:r>
              <a:rPr lang="en-US" dirty="0" smtClean="0"/>
              <a:t>Concise</a:t>
            </a:r>
          </a:p>
          <a:p>
            <a:r>
              <a:rPr lang="en-US" dirty="0" smtClean="0"/>
              <a:t>Accurate: Captures the main idea of that section/paragraph </a:t>
            </a:r>
          </a:p>
          <a:p>
            <a:r>
              <a:rPr lang="en-US" dirty="0" smtClean="0"/>
              <a:t>Consistent grammatical structure </a:t>
            </a:r>
          </a:p>
          <a:p>
            <a:r>
              <a:rPr lang="en-US" dirty="0" smtClean="0"/>
              <a:t>Correct capitalization </a:t>
            </a:r>
          </a:p>
          <a:p>
            <a:r>
              <a:rPr lang="en-US" dirty="0" smtClean="0"/>
              <a:t>Should you use sub-headings too? </a:t>
            </a:r>
          </a:p>
        </p:txBody>
      </p:sp>
    </p:spTree>
    <p:extLst>
      <p:ext uri="{BB962C8B-B14F-4D97-AF65-F5344CB8AC3E}">
        <p14:creationId xmlns:p14="http://schemas.microsoft.com/office/powerpoint/2010/main" val="1406711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Using </a:t>
            </a:r>
            <a:r>
              <a:rPr lang="en" dirty="0" smtClean="0"/>
              <a:t>Headings</a:t>
            </a:r>
            <a:r>
              <a:rPr lang="en-US" dirty="0" smtClean="0"/>
              <a:t>: Types 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952500" y="1619250"/>
          <a:ext cx="7239000" cy="2042069"/>
        </p:xfrm>
        <a:graphic>
          <a:graphicData uri="http://schemas.openxmlformats.org/drawingml/2006/table">
            <a:tbl>
              <a:tblPr>
                <a:noFill/>
                <a:tableStyleId>{4AA0F3F7-8811-4694-9782-0A0BBD6CD442}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Type of Heading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Example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When to Use</a:t>
                      </a:r>
                      <a:endParaRPr b="1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Topic headings (short words and phrases)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Usable Page Design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When you have lots of headings and want to keep them brief or to sound formal. 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Statement headings (sentence or explicit phrase)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How to Create a Usable Page Design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 assert something specific about the topic. </a:t>
                      </a: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Using Headings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70" name="Google Shape;70;p15"/>
          <p:cNvGraphicFramePr/>
          <p:nvPr/>
        </p:nvGraphicFramePr>
        <p:xfrm>
          <a:off x="952500" y="2000250"/>
          <a:ext cx="7239000" cy="1219139"/>
        </p:xfrm>
        <a:graphic>
          <a:graphicData uri="http://schemas.openxmlformats.org/drawingml/2006/table">
            <a:tbl>
              <a:tblPr>
                <a:noFill/>
                <a:tableStyleId>{4AA0F3F7-8811-4694-9782-0A0BBD6CD442}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Type of Heading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Example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When to Use</a:t>
                      </a:r>
                      <a:endParaRPr b="1"/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Question headings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(pose questions readers likely to ask)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How Do I Create a Usauble Page Design?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 invite readers in and personalize the message. </a:t>
                      </a: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Headings</a:t>
            </a: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Like your resume bullet points, headings must be in the same sentence structure.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Correct Examples: 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 brief history of the problem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 description of Acme’s Solutions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 timetable Acme Can Follow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dirty="0" smtClean="0"/>
              <a:t>Revise the Following </a:t>
            </a:r>
            <a:r>
              <a:rPr lang="en" dirty="0" smtClean="0"/>
              <a:t>Examples</a:t>
            </a:r>
            <a:r>
              <a:rPr lang="en" dirty="0"/>
              <a:t>: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What is the problem?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Describing Acme’s Solution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This is a timetable for Acme. 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Your Headings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 the headings you wrote correct? Are you following the rules?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09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Guidelines for Inserting Visuals or Graphics into Written Report</a:t>
            </a:r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311700" y="1563225"/>
            <a:ext cx="8520600" cy="300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visuals, graphs, tables, or infographics require you to do more than simply inserting them into your written work. You must heed the following guidelines: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Cite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Insert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Introduce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Interpret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In short, you cannot drop in a visual or infographic. No. No. No. Never.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 </a:t>
            </a:r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Label each visual with a number and caption (title) that indicates the subject or explains what the visual conveys 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Example: Figure 1: The Melting Icecaps in the North Pole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The number must be preceded by an accurate noun that explains what the visual is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Figure: use this term for images, graphs, illustrations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Table: use this term for table 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Include keywords about the function and the subject of your visual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Example: Figure 2: The Percentage of Carbon Dioxide Emission in Las Vegas </a:t>
            </a:r>
            <a:r>
              <a:rPr lang="en" dirty="0" smtClean="0"/>
              <a:t>from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Cite</a:t>
            </a:r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use a visual that is not your own (graphs, photograph, etc.), give credit to your source underneath the caption. For example, see p. 515 of your textbook.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your paper will be published (in print or online), you must obtain copyright permission to reproduce the image. Otherwise, you can run into legal trouble.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</a:t>
            </a:r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Plan ahead when you need to place a visual: It needs to connect to and flow smoothly with your text. Determine </a:t>
            </a:r>
            <a:r>
              <a:rPr lang="en-US" dirty="0" smtClean="0"/>
              <a:t>where in your report is best for it.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Place visual as close as possible to its first mention in the text.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Never insert a visual before a discussion of it. Readers will be confused about why it is there.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Do not insert a visual without a reference to it in the text, or refer to a visual but fail to include it.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Use signal phrases such as below, on the following page, see figure, at the bottom of page X to direct readers.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Never make a visual look squeezed. 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Introduce </a:t>
            </a:r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your report, refer to each visual by its number and if necessary, give the title.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Tie the visual into a part of your sentence.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Example: As Figure 3 shows, our store saw a rise in sales in July.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Don’t do this: Our store saw a rise in sales in July. See Figure 3. (Too choppy)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Interpret </a:t>
            </a:r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just point readers to the visual and let them read it on their own. Explain what to look for and why.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the body paragraph, let them know what is most significant in the visual by pointing out distinctive features, important parts, crucial relationships, etc.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conclusion do you want readers to see from your visual? Make this explicit and clear in writing.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Practice the techniques you just learned. Answer question 11 on p. 443 of </a:t>
            </a:r>
            <a:r>
              <a:rPr lang="en-US" dirty="0" err="1" smtClean="0"/>
              <a:t>Kolin’s</a:t>
            </a:r>
            <a:r>
              <a:rPr lang="en-US" dirty="0" smtClean="0"/>
              <a:t> </a:t>
            </a:r>
            <a:r>
              <a:rPr lang="en-US" i="1" dirty="0" smtClean="0"/>
              <a:t>Successful Writing at Work. </a:t>
            </a:r>
          </a:p>
          <a:p>
            <a:r>
              <a:rPr lang="en-US" dirty="0" smtClean="0"/>
              <a:t>Be ready to share what you wrote with the class for comments.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95432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842</Words>
  <Application>Microsoft Macintosh PowerPoint</Application>
  <PresentationFormat>On-screen Show (16:9)</PresentationFormat>
  <Paragraphs>95</Paragraphs>
  <Slides>16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Simple Light</vt:lpstr>
      <vt:lpstr>Using Visuals: Writing Captions and Headings</vt:lpstr>
      <vt:lpstr>Parallel Structure</vt:lpstr>
      <vt:lpstr>Parallel Structure </vt:lpstr>
      <vt:lpstr>Section Headings </vt:lpstr>
      <vt:lpstr>Rules for Writing Headings</vt:lpstr>
      <vt:lpstr>Using Headings: Types </vt:lpstr>
      <vt:lpstr>Using Headings </vt:lpstr>
      <vt:lpstr>Writing Headings</vt:lpstr>
      <vt:lpstr>Checking Your Headings </vt:lpstr>
      <vt:lpstr>Guidelines for Inserting Visuals or Graphics into Written Report</vt:lpstr>
      <vt:lpstr>Identify </vt:lpstr>
      <vt:lpstr>Cite</vt:lpstr>
      <vt:lpstr>Insert</vt:lpstr>
      <vt:lpstr>Introduce </vt:lpstr>
      <vt:lpstr>Interpret </vt:lpstr>
      <vt:lpstr>Exercise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Visuals: Writing Captions and Headings</dc:title>
  <cp:lastModifiedBy>Chanon  Adsanatham</cp:lastModifiedBy>
  <cp:revision>2</cp:revision>
  <dcterms:modified xsi:type="dcterms:W3CDTF">2019-11-07T23:44:47Z</dcterms:modified>
</cp:coreProperties>
</file>