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7" r:id="rId3"/>
    <p:sldId id="259" r:id="rId4"/>
    <p:sldId id="260" r:id="rId5"/>
    <p:sldId id="265"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1" d="100"/>
          <a:sy n="61" d="100"/>
        </p:scale>
        <p:origin x="-138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3FB7BF-7B5D-AF4B-8BCC-16B6CB58ECEA}"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2972495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FB7BF-7B5D-AF4B-8BCC-16B6CB58ECEA}"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3740603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3FB7BF-7B5D-AF4B-8BCC-16B6CB58ECEA}"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25177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3FB7BF-7B5D-AF4B-8BCC-16B6CB58ECEA}"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1749066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3FB7BF-7B5D-AF4B-8BCC-16B6CB58ECEA}" type="datetimeFigureOut">
              <a:rPr lang="en-US" smtClean="0"/>
              <a:t>11/8/19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37478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3FB7BF-7B5D-AF4B-8BCC-16B6CB58ECEA}" type="datetimeFigureOut">
              <a:rPr lang="en-US" smtClean="0"/>
              <a:t>11/8/19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3323506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FB7BF-7B5D-AF4B-8BCC-16B6CB58ECEA}" type="datetimeFigureOut">
              <a:rPr lang="en-US" smtClean="0"/>
              <a:t>11/8/19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220302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FB7BF-7B5D-AF4B-8BCC-16B6CB58ECEA}"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250731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FB7BF-7B5D-AF4B-8BCC-16B6CB58ECEA}"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2903391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FB7BF-7B5D-AF4B-8BCC-16B6CB58ECEA}"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1767394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FB7BF-7B5D-AF4B-8BCC-16B6CB58ECEA}"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DE74E5-987B-CB44-B075-2C96FB9BD10C}" type="slidenum">
              <a:rPr lang="en-US" smtClean="0"/>
              <a:t>‹#›</a:t>
            </a:fld>
            <a:endParaRPr lang="en-US"/>
          </a:p>
        </p:txBody>
      </p:sp>
    </p:spTree>
    <p:extLst>
      <p:ext uri="{BB962C8B-B14F-4D97-AF65-F5344CB8AC3E}">
        <p14:creationId xmlns:p14="http://schemas.microsoft.com/office/powerpoint/2010/main" val="30433503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FB7BF-7B5D-AF4B-8BCC-16B6CB58ECEA}" type="datetimeFigureOut">
              <a:rPr lang="en-US" smtClean="0"/>
              <a:t>11/8/19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DE74E5-987B-CB44-B075-2C96FB9BD10C}" type="slidenum">
              <a:rPr lang="en-US" smtClean="0"/>
              <a:t>‹#›</a:t>
            </a:fld>
            <a:endParaRPr lang="en-US"/>
          </a:p>
        </p:txBody>
      </p:sp>
    </p:spTree>
    <p:extLst>
      <p:ext uri="{BB962C8B-B14F-4D97-AF65-F5344CB8AC3E}">
        <p14:creationId xmlns:p14="http://schemas.microsoft.com/office/powerpoint/2010/main" val="4262351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Using Visuals: Rules to Follow</a:t>
            </a:r>
            <a:endParaRPr lang="en-US" dirty="0"/>
          </a:p>
        </p:txBody>
      </p:sp>
      <p:sp>
        <p:nvSpPr>
          <p:cNvPr id="3" name="Subtitle 2"/>
          <p:cNvSpPr>
            <a:spLocks noGrp="1"/>
          </p:cNvSpPr>
          <p:nvPr>
            <p:ph type="subTitle" idx="1"/>
          </p:nvPr>
        </p:nvSpPr>
        <p:spPr/>
        <p:txBody>
          <a:bodyPr/>
          <a:lstStyle/>
          <a:p>
            <a:r>
              <a:rPr lang="en-US" dirty="0" smtClean="0"/>
              <a:t>Part I of II</a:t>
            </a:r>
            <a:endParaRPr lang="en-US" dirty="0"/>
          </a:p>
        </p:txBody>
      </p:sp>
    </p:spTree>
    <p:extLst>
      <p:ext uri="{BB962C8B-B14F-4D97-AF65-F5344CB8AC3E}">
        <p14:creationId xmlns:p14="http://schemas.microsoft.com/office/powerpoint/2010/main" val="22938476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a:t>
            </a:r>
          </a:p>
        </p:txBody>
      </p:sp>
      <p:sp>
        <p:nvSpPr>
          <p:cNvPr id="3" name="Content Placeholder 2"/>
          <p:cNvSpPr>
            <a:spLocks noGrp="1"/>
          </p:cNvSpPr>
          <p:nvPr>
            <p:ph idx="1"/>
          </p:nvPr>
        </p:nvSpPr>
        <p:spPr/>
        <p:txBody>
          <a:bodyPr>
            <a:normAutofit fontScale="92500" lnSpcReduction="10000"/>
          </a:bodyPr>
          <a:lstStyle/>
          <a:p>
            <a:pPr marL="457200" lvl="0">
              <a:spcBef>
                <a:spcPts val="0"/>
              </a:spcBef>
              <a:buSzPts val="1800"/>
              <a:buChar char="●"/>
            </a:pPr>
            <a:r>
              <a:rPr lang="en" dirty="0"/>
              <a:t>Tables</a:t>
            </a:r>
          </a:p>
          <a:p>
            <a:pPr marL="457200" lvl="0">
              <a:spcBef>
                <a:spcPts val="0"/>
              </a:spcBef>
              <a:buSzPts val="1800"/>
              <a:buChar char="●"/>
            </a:pPr>
            <a:r>
              <a:rPr lang="en" dirty="0"/>
              <a:t>Graphs</a:t>
            </a:r>
          </a:p>
          <a:p>
            <a:pPr marL="914400" lvl="1" indent="-317500">
              <a:spcBef>
                <a:spcPts val="0"/>
              </a:spcBef>
              <a:buSzPts val="1400"/>
              <a:buChar char="○"/>
            </a:pPr>
            <a:r>
              <a:rPr lang="en" dirty="0"/>
              <a:t>Line</a:t>
            </a:r>
          </a:p>
          <a:p>
            <a:pPr marL="914400" lvl="1" indent="-317500">
              <a:spcBef>
                <a:spcPts val="0"/>
              </a:spcBef>
              <a:buSzPts val="1400"/>
              <a:buChar char="○"/>
            </a:pPr>
            <a:r>
              <a:rPr lang="en" dirty="0"/>
              <a:t>Bar</a:t>
            </a:r>
          </a:p>
          <a:p>
            <a:pPr marL="914400" lvl="1" indent="-317500">
              <a:spcBef>
                <a:spcPts val="0"/>
              </a:spcBef>
              <a:buSzPts val="1400"/>
              <a:buChar char="○"/>
            </a:pPr>
            <a:r>
              <a:rPr lang="en" dirty="0"/>
              <a:t>Pie</a:t>
            </a:r>
          </a:p>
          <a:p>
            <a:pPr marL="457200" lvl="0">
              <a:spcBef>
                <a:spcPts val="0"/>
              </a:spcBef>
              <a:buSzPts val="1800"/>
              <a:buChar char="●"/>
            </a:pPr>
            <a:r>
              <a:rPr lang="en" dirty="0"/>
              <a:t>Flowchart</a:t>
            </a:r>
          </a:p>
          <a:p>
            <a:pPr marL="457200" lvl="0">
              <a:spcBef>
                <a:spcPts val="0"/>
              </a:spcBef>
              <a:buSzPts val="1800"/>
              <a:buChar char="●"/>
            </a:pPr>
            <a:r>
              <a:rPr lang="en" dirty="0"/>
              <a:t>Drawings</a:t>
            </a:r>
          </a:p>
          <a:p>
            <a:pPr marL="457200" lvl="0">
              <a:spcBef>
                <a:spcPts val="0"/>
              </a:spcBef>
              <a:buSzPts val="1800"/>
              <a:buChar char="●"/>
            </a:pPr>
            <a:r>
              <a:rPr lang="en" dirty="0"/>
              <a:t>Photographs</a:t>
            </a:r>
          </a:p>
          <a:p>
            <a:pPr marL="114300" lvl="0" indent="0">
              <a:spcBef>
                <a:spcPts val="0"/>
              </a:spcBef>
              <a:buSzPts val="1800"/>
              <a:buNone/>
            </a:pPr>
            <a:endParaRPr lang="en" dirty="0"/>
          </a:p>
          <a:p>
            <a:pPr marL="114300" lvl="0" indent="0">
              <a:spcBef>
                <a:spcPts val="0"/>
              </a:spcBef>
              <a:buSzPts val="1800"/>
              <a:buNone/>
            </a:pPr>
            <a:r>
              <a:rPr lang="en" b="1" dirty="0" smtClean="0"/>
              <a:t>Ask: What can one type do that the other can’t? Must have a reason before choosing each type. </a:t>
            </a:r>
            <a:endParaRPr lang="en" b="1" dirty="0"/>
          </a:p>
          <a:p>
            <a:endParaRPr lang="en-US" dirty="0"/>
          </a:p>
        </p:txBody>
      </p:sp>
      <p:sp>
        <p:nvSpPr>
          <p:cNvPr id="4" name="TextBox 3"/>
          <p:cNvSpPr txBox="1"/>
          <p:nvPr/>
        </p:nvSpPr>
        <p:spPr>
          <a:xfrm>
            <a:off x="4121826" y="2144589"/>
            <a:ext cx="4309181" cy="2862322"/>
          </a:xfrm>
          <a:prstGeom prst="rect">
            <a:avLst/>
          </a:prstGeom>
          <a:solidFill>
            <a:schemeClr val="accent1"/>
          </a:solidFill>
        </p:spPr>
        <p:txBody>
          <a:bodyPr wrap="square" rtlCol="0">
            <a:spAutoFit/>
          </a:bodyPr>
          <a:lstStyle/>
          <a:p>
            <a:endParaRPr lang="en-US" sz="3600" dirty="0" smtClean="0"/>
          </a:p>
          <a:p>
            <a:r>
              <a:rPr lang="en-US" sz="3600" dirty="0" smtClean="0"/>
              <a:t>Think </a:t>
            </a:r>
            <a:r>
              <a:rPr lang="en-US" sz="3600" dirty="0"/>
              <a:t>of visual as </a:t>
            </a:r>
            <a:r>
              <a:rPr lang="en-US" sz="3600" dirty="0" smtClean="0"/>
              <a:t>the </a:t>
            </a:r>
            <a:r>
              <a:rPr lang="en-US" sz="3600" dirty="0"/>
              <a:t>equivalence of the term visual aid. </a:t>
            </a:r>
          </a:p>
          <a:p>
            <a:endParaRPr lang="en-US" sz="3600" dirty="0"/>
          </a:p>
        </p:txBody>
      </p:sp>
    </p:spTree>
    <p:extLst>
      <p:ext uri="{BB962C8B-B14F-4D97-AF65-F5344CB8AC3E}">
        <p14:creationId xmlns:p14="http://schemas.microsoft.com/office/powerpoint/2010/main" val="3229955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for Using Visuals Effectively</a:t>
            </a:r>
            <a:endParaRPr lang="en-US" dirty="0"/>
          </a:p>
        </p:txBody>
      </p:sp>
      <p:sp>
        <p:nvSpPr>
          <p:cNvPr id="3" name="Content Placeholder 2"/>
          <p:cNvSpPr>
            <a:spLocks noGrp="1"/>
          </p:cNvSpPr>
          <p:nvPr>
            <p:ph idx="1"/>
          </p:nvPr>
        </p:nvSpPr>
        <p:spPr/>
        <p:txBody>
          <a:bodyPr>
            <a:normAutofit/>
          </a:bodyPr>
          <a:lstStyle/>
          <a:p>
            <a:r>
              <a:rPr lang="en-US" dirty="0" smtClean="0"/>
              <a:t>Supply a visual only when it is relevant for your purpose and audience. </a:t>
            </a:r>
          </a:p>
          <a:p>
            <a:pPr lvl="1"/>
            <a:r>
              <a:rPr lang="en-US" dirty="0" smtClean="0"/>
              <a:t>Never include it for merely decoration. </a:t>
            </a:r>
          </a:p>
          <a:p>
            <a:pPr marL="457200" lvl="1" indent="0">
              <a:buNone/>
            </a:pPr>
            <a:endParaRPr lang="en-US" dirty="0" smtClean="0"/>
          </a:p>
          <a:p>
            <a:r>
              <a:rPr lang="en-US" dirty="0" smtClean="0"/>
              <a:t>Do not include more detail in your visual than your readers need. </a:t>
            </a:r>
            <a:endParaRPr lang="en-US" dirty="0"/>
          </a:p>
          <a:p>
            <a:pPr lvl="1"/>
            <a:r>
              <a:rPr lang="en-US" dirty="0" smtClean="0"/>
              <a:t>Pictures should tell a simple story that is easy to grasp. </a:t>
            </a:r>
          </a:p>
        </p:txBody>
      </p:sp>
    </p:spTree>
    <p:extLst>
      <p:ext uri="{BB962C8B-B14F-4D97-AF65-F5344CB8AC3E}">
        <p14:creationId xmlns:p14="http://schemas.microsoft.com/office/powerpoint/2010/main" val="3212998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for Using Visuals Effectively</a:t>
            </a:r>
            <a:endParaRPr lang="en-US" dirty="0"/>
          </a:p>
        </p:txBody>
      </p:sp>
      <p:sp>
        <p:nvSpPr>
          <p:cNvPr id="3" name="Content Placeholder 2"/>
          <p:cNvSpPr>
            <a:spLocks noGrp="1"/>
          </p:cNvSpPr>
          <p:nvPr>
            <p:ph idx="1"/>
          </p:nvPr>
        </p:nvSpPr>
        <p:spPr>
          <a:xfrm>
            <a:off x="457200" y="1600200"/>
            <a:ext cx="8229600" cy="4783667"/>
          </a:xfrm>
        </p:spPr>
        <p:txBody>
          <a:bodyPr>
            <a:normAutofit fontScale="85000" lnSpcReduction="20000"/>
          </a:bodyPr>
          <a:lstStyle/>
          <a:p>
            <a:r>
              <a:rPr lang="en-US" dirty="0" smtClean="0"/>
              <a:t>Use visuals in conjunction with—not as a substitute for—your written work. </a:t>
            </a:r>
          </a:p>
          <a:p>
            <a:pPr lvl="1"/>
            <a:r>
              <a:rPr lang="en-US" dirty="0" smtClean="0"/>
              <a:t>Visuals do not take the place of words. Unless you are creating a document that is entirely visuals, which is rare, you still need language to explain your point.</a:t>
            </a:r>
          </a:p>
          <a:p>
            <a:pPr marL="457200" lvl="1" indent="0">
              <a:buNone/>
            </a:pPr>
            <a:endParaRPr lang="en-US" dirty="0"/>
          </a:p>
          <a:p>
            <a:r>
              <a:rPr lang="en-US" dirty="0" smtClean="0"/>
              <a:t>Visuals should not repeat what is said in the text. </a:t>
            </a:r>
          </a:p>
          <a:p>
            <a:pPr lvl="1"/>
            <a:r>
              <a:rPr lang="en-US" dirty="0" smtClean="0"/>
              <a:t>If your text is clear and concise without a visual, a visual isn’t necessary. </a:t>
            </a:r>
          </a:p>
          <a:p>
            <a:pPr marL="457200" lvl="1" indent="0">
              <a:buNone/>
            </a:pPr>
            <a:endParaRPr lang="en-US" dirty="0" smtClean="0"/>
          </a:p>
          <a:p>
            <a:r>
              <a:rPr lang="en-US" dirty="0" smtClean="0"/>
              <a:t>Never use visuals to stereotype.</a:t>
            </a:r>
          </a:p>
          <a:p>
            <a:pPr lvl="1"/>
            <a:r>
              <a:rPr lang="en-US" dirty="0" smtClean="0"/>
              <a:t>Ask yourself: What are the political implications of my images? </a:t>
            </a:r>
            <a:endParaRPr lang="en-US" dirty="0"/>
          </a:p>
        </p:txBody>
      </p:sp>
    </p:spTree>
    <p:extLst>
      <p:ext uri="{BB962C8B-B14F-4D97-AF65-F5344CB8AC3E}">
        <p14:creationId xmlns:p14="http://schemas.microsoft.com/office/powerpoint/2010/main" val="361701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for Using Visuals Effectively</a:t>
            </a:r>
          </a:p>
        </p:txBody>
      </p:sp>
      <p:sp>
        <p:nvSpPr>
          <p:cNvPr id="3" name="Content Placeholder 2"/>
          <p:cNvSpPr>
            <a:spLocks noGrp="1"/>
          </p:cNvSpPr>
          <p:nvPr>
            <p:ph idx="1"/>
          </p:nvPr>
        </p:nvSpPr>
        <p:spPr/>
        <p:txBody>
          <a:bodyPr/>
          <a:lstStyle/>
          <a:p>
            <a:r>
              <a:rPr lang="en-US" dirty="0" smtClean="0"/>
              <a:t>Place graphics near your references or important point that is relevant to the graphic. </a:t>
            </a:r>
            <a:endParaRPr lang="en-US" dirty="0"/>
          </a:p>
          <a:p>
            <a:r>
              <a:rPr lang="en-US" dirty="0" smtClean="0"/>
              <a:t>Introduce graphics in your text. </a:t>
            </a:r>
          </a:p>
          <a:p>
            <a:pPr lvl="1"/>
            <a:r>
              <a:rPr lang="en-US" dirty="0" smtClean="0"/>
              <a:t>Instructions that are short do not need this because the graphics in the genre make thing obvious, but for longer reports, you must use signal phrases in your sentences to refer to or reference graphics: as figure X shows, etc. </a:t>
            </a:r>
          </a:p>
        </p:txBody>
      </p:sp>
    </p:spTree>
    <p:extLst>
      <p:ext uri="{BB962C8B-B14F-4D97-AF65-F5344CB8AC3E}">
        <p14:creationId xmlns:p14="http://schemas.microsoft.com/office/powerpoint/2010/main" val="13537590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to Consider about Colors and Graphics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Arial"/>
              <a:buAutoNum type="arabicPeriod"/>
            </a:pPr>
            <a:r>
              <a:rPr lang="en-US" dirty="0" smtClean="0"/>
              <a:t>Who is my audience, and what do I know about them? </a:t>
            </a:r>
          </a:p>
          <a:p>
            <a:pPr marL="514350" indent="-514350">
              <a:buFont typeface="Arial"/>
              <a:buAutoNum type="arabicPeriod"/>
            </a:pPr>
            <a:r>
              <a:rPr lang="en-US" dirty="0" smtClean="0"/>
              <a:t>How and where will the document be used? What colors might be effective and ineffective as a result? </a:t>
            </a:r>
          </a:p>
          <a:p>
            <a:pPr marL="514350" indent="-514350">
              <a:buFont typeface="Arial"/>
              <a:buAutoNum type="arabicPeriod"/>
            </a:pPr>
            <a:r>
              <a:rPr lang="en-US" dirty="0" smtClean="0"/>
              <a:t>What is the tone or “feel” of my document, and what colors will add to or distract from these considerations? </a:t>
            </a:r>
          </a:p>
          <a:p>
            <a:pPr marL="514350" indent="-514350">
              <a:buFont typeface="Arial"/>
              <a:buAutoNum type="arabicPeriod"/>
            </a:pPr>
            <a:r>
              <a:rPr lang="en-US" dirty="0" smtClean="0"/>
              <a:t>What is my overall rationale for using a particular color? What do I want the color to achieve? </a:t>
            </a:r>
          </a:p>
          <a:p>
            <a:pPr marL="514350" indent="-514350">
              <a:buAutoNum type="arabicPeriod"/>
            </a:pPr>
            <a:r>
              <a:rPr lang="en-US" dirty="0" smtClean="0"/>
              <a:t>What psychological impacts might a particular color have on the reader? </a:t>
            </a:r>
          </a:p>
          <a:p>
            <a:pPr marL="514350" indent="-514350">
              <a:buAutoNum type="arabicPeriod"/>
            </a:pPr>
            <a:r>
              <a:rPr lang="en-US" dirty="0" smtClean="0"/>
              <a:t>What is culturally appropriate or inappropriate when it comes to color usage? What does that color mean in one culture? </a:t>
            </a:r>
          </a:p>
          <a:p>
            <a:pPr marL="514350" indent="-514350">
              <a:buAutoNum type="arabicPeriod"/>
            </a:pPr>
            <a:r>
              <a:rPr lang="en-US" dirty="0" smtClean="0"/>
              <a:t>What graphics will you add to your document? Where? </a:t>
            </a:r>
          </a:p>
          <a:p>
            <a:pPr marL="0" indent="0">
              <a:buNone/>
            </a:pPr>
            <a:endParaRPr lang="en-US" dirty="0" smtClean="0"/>
          </a:p>
        </p:txBody>
      </p:sp>
    </p:spTree>
    <p:extLst>
      <p:ext uri="{BB962C8B-B14F-4D97-AF65-F5344CB8AC3E}">
        <p14:creationId xmlns:p14="http://schemas.microsoft.com/office/powerpoint/2010/main" val="25037235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304</TotalTime>
  <Words>402</Words>
  <Application>Microsoft Macintosh PowerPoint</Application>
  <PresentationFormat>On-screen Show (4:3)</PresentationFormat>
  <Paragraphs>42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Using Visuals: Rules to Follow</vt:lpstr>
      <vt:lpstr>Visual</vt:lpstr>
      <vt:lpstr>Rules for Using Visuals Effectively</vt:lpstr>
      <vt:lpstr>Rules for Using Visuals Effectively</vt:lpstr>
      <vt:lpstr>Rules for Using Visuals Effectively</vt:lpstr>
      <vt:lpstr>Questions to Consider about Colors and Graphics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Graphics and Visuals</dc:title>
  <dc:creator>Chanon  Adsanatham</dc:creator>
  <cp:lastModifiedBy>Chanon  Adsanatham</cp:lastModifiedBy>
  <cp:revision>9</cp:revision>
  <dcterms:created xsi:type="dcterms:W3CDTF">2017-10-03T01:23:23Z</dcterms:created>
  <dcterms:modified xsi:type="dcterms:W3CDTF">2019-11-07T23:22:45Z</dcterms:modified>
</cp:coreProperties>
</file>